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21"/>
  </p:notesMasterIdLst>
  <p:sldIdLst>
    <p:sldId id="259" r:id="rId2"/>
    <p:sldId id="260" r:id="rId3"/>
    <p:sldId id="265" r:id="rId4"/>
    <p:sldId id="284" r:id="rId5"/>
    <p:sldId id="256" r:id="rId6"/>
    <p:sldId id="266" r:id="rId7"/>
    <p:sldId id="262" r:id="rId8"/>
    <p:sldId id="261" r:id="rId9"/>
    <p:sldId id="286" r:id="rId10"/>
    <p:sldId id="285" r:id="rId11"/>
    <p:sldId id="263" r:id="rId12"/>
    <p:sldId id="270" r:id="rId13"/>
    <p:sldId id="267" r:id="rId14"/>
    <p:sldId id="271" r:id="rId15"/>
    <p:sldId id="276" r:id="rId16"/>
    <p:sldId id="277" r:id="rId17"/>
    <p:sldId id="279" r:id="rId18"/>
    <p:sldId id="280" r:id="rId19"/>
    <p:sldId id="281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4769"/>
    <a:srgbClr val="23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CFCA4A-0DC4-4EB7-9A13-E2867B8ECE06}">
  <a:tblStyle styleId="{53CFCA4A-0DC4-4EB7-9A13-E2867B8ECE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/>
    <p:restoredTop sz="94674"/>
  </p:normalViewPr>
  <p:slideViewPr>
    <p:cSldViewPr snapToGrid="0" snapToObjects="1">
      <p:cViewPr>
        <p:scale>
          <a:sx n="75" d="100"/>
          <a:sy n="75" d="100"/>
        </p:scale>
        <p:origin x="1914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54027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230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27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661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481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5080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3577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193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1158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8612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7644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3009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1428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196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4896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02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667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0830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48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5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 flipH="1">
            <a:off x="3919993" y="3977033"/>
            <a:ext cx="1303500" cy="1128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2"/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 flipH="1">
            <a:off x="2809875" y="-172875"/>
            <a:ext cx="1111500" cy="9624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 flipH="1">
            <a:off x="3602723" y="1360109"/>
            <a:ext cx="493800" cy="427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0800000" flipH="1">
            <a:off x="5278915" y="855279"/>
            <a:ext cx="944700" cy="818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10800000" flipH="1">
            <a:off x="5365799" y="352324"/>
            <a:ext cx="493800" cy="4272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5549153" y="1029780"/>
            <a:ext cx="404640" cy="374059"/>
            <a:chOff x="5975075" y="2327500"/>
            <a:chExt cx="420100" cy="388350"/>
          </a:xfrm>
        </p:grpSpPr>
        <p:sp>
          <p:nvSpPr>
            <p:cNvPr id="18" name="Google Shape;18;p2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3253021" y="113273"/>
            <a:ext cx="225085" cy="38996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4380526" y="515192"/>
            <a:ext cx="382958" cy="607111"/>
            <a:chOff x="6718575" y="2318625"/>
            <a:chExt cx="256950" cy="407375"/>
          </a:xfrm>
        </p:grpSpPr>
        <p:sp>
          <p:nvSpPr>
            <p:cNvPr id="22" name="Google Shape;22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3199464" y="902959"/>
            <a:ext cx="395018" cy="403297"/>
            <a:chOff x="3951850" y="2985350"/>
            <a:chExt cx="407950" cy="416500"/>
          </a:xfrm>
        </p:grpSpPr>
        <p:sp>
          <p:nvSpPr>
            <p:cNvPr id="31" name="Google Shape;31;p2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 rot="10800000" flipH="1">
            <a:off x="5010533" y="4576648"/>
            <a:ext cx="1032900" cy="8946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10800000" flipH="1">
            <a:off x="5133679" y="4056450"/>
            <a:ext cx="540000" cy="467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10800000" flipH="1">
            <a:off x="3101709" y="3629719"/>
            <a:ext cx="1032900" cy="89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10800000" flipH="1">
            <a:off x="3530384" y="4576662"/>
            <a:ext cx="452100" cy="3912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370705" y="4867761"/>
            <a:ext cx="312503" cy="312484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>
            <a:off x="5772009" y="4056440"/>
            <a:ext cx="573943" cy="550550"/>
            <a:chOff x="5241175" y="4959100"/>
            <a:chExt cx="539775" cy="517775"/>
          </a:xfrm>
        </p:grpSpPr>
        <p:sp>
          <p:nvSpPr>
            <p:cNvPr id="41" name="Google Shape;41;p2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2"/>
          <p:cNvSpPr/>
          <p:nvPr/>
        </p:nvSpPr>
        <p:spPr>
          <a:xfrm>
            <a:off x="3429208" y="3904791"/>
            <a:ext cx="377839" cy="343685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/>
          <p:nvPr/>
        </p:nvSpPr>
        <p:spPr>
          <a:xfrm rot="10800000" flipH="1">
            <a:off x="-94969" y="303826"/>
            <a:ext cx="1034700" cy="895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Google Shape;50;p3"/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"/>
          <p:cNvSpPr/>
          <p:nvPr/>
        </p:nvSpPr>
        <p:spPr>
          <a:xfrm rot="10800000" flipH="1">
            <a:off x="66674" y="313542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 rot="10800000" flipH="1">
            <a:off x="828675" y="351655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 rot="10800000" flipH="1">
            <a:off x="761999" y="8779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10800000" flipH="1">
            <a:off x="793851" y="4692801"/>
            <a:ext cx="517500" cy="4479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3"/>
          <p:cNvGrpSpPr/>
          <p:nvPr/>
        </p:nvGrpSpPr>
        <p:grpSpPr>
          <a:xfrm>
            <a:off x="996359" y="1070668"/>
            <a:ext cx="351204" cy="324661"/>
            <a:chOff x="5975075" y="2327500"/>
            <a:chExt cx="420100" cy="388350"/>
          </a:xfrm>
        </p:grpSpPr>
        <p:sp>
          <p:nvSpPr>
            <p:cNvPr id="58" name="Google Shape;58;p3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3"/>
          <p:cNvSpPr/>
          <p:nvPr/>
        </p:nvSpPr>
        <p:spPr>
          <a:xfrm>
            <a:off x="393600" y="3346627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3"/>
          <p:cNvGrpSpPr/>
          <p:nvPr/>
        </p:nvGrpSpPr>
        <p:grpSpPr>
          <a:xfrm>
            <a:off x="305253" y="553856"/>
            <a:ext cx="247469" cy="392302"/>
            <a:chOff x="6718575" y="2318625"/>
            <a:chExt cx="256950" cy="407375"/>
          </a:xfrm>
        </p:grpSpPr>
        <p:sp>
          <p:nvSpPr>
            <p:cNvPr id="62" name="Google Shape;62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3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71" name="Google Shape;71;p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3"/>
          <p:cNvSpPr/>
          <p:nvPr/>
        </p:nvSpPr>
        <p:spPr>
          <a:xfrm rot="10800000" flipH="1">
            <a:off x="733424" y="393602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10800000" flipH="1">
            <a:off x="738525" y="10085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 rot="10800000" flipH="1">
            <a:off x="1976269" y="3919898"/>
            <a:ext cx="1182300" cy="10236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 rot="10800000" flipH="1">
            <a:off x="420725" y="-652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>
            <a:off x="1019338" y="4167058"/>
            <a:ext cx="248073" cy="248058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3"/>
          <p:cNvGrpSpPr/>
          <p:nvPr/>
        </p:nvGrpSpPr>
        <p:grpSpPr>
          <a:xfrm>
            <a:off x="-50285" y="1452794"/>
            <a:ext cx="624844" cy="599376"/>
            <a:chOff x="5241175" y="4959100"/>
            <a:chExt cx="539775" cy="517775"/>
          </a:xfrm>
        </p:grpSpPr>
        <p:sp>
          <p:nvSpPr>
            <p:cNvPr id="81" name="Google Shape;81;p3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3"/>
          <p:cNvSpPr/>
          <p:nvPr/>
        </p:nvSpPr>
        <p:spPr>
          <a:xfrm>
            <a:off x="47199" y="4430470"/>
            <a:ext cx="505231" cy="459562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/>
          <p:nvPr/>
        </p:nvSpPr>
        <p:spPr>
          <a:xfrm rot="10800000" flipH="1">
            <a:off x="-94969" y="619169"/>
            <a:ext cx="1034700" cy="895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4"/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92" name="Google Shape;92;p4"/>
          <p:cNvSpPr/>
          <p:nvPr/>
        </p:nvSpPr>
        <p:spPr>
          <a:xfrm rot="10800000" flipH="1">
            <a:off x="-123826" y="28115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10800000" flipH="1">
            <a:off x="638175" y="3192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 rot="10800000" flipH="1">
            <a:off x="752474" y="120180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10800000" flipH="1">
            <a:off x="657225" y="438017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96;p4"/>
          <p:cNvGrpSpPr/>
          <p:nvPr/>
        </p:nvGrpSpPr>
        <p:grpSpPr>
          <a:xfrm>
            <a:off x="986834" y="1394518"/>
            <a:ext cx="351204" cy="324661"/>
            <a:chOff x="5975075" y="2327500"/>
            <a:chExt cx="420100" cy="388350"/>
          </a:xfrm>
        </p:grpSpPr>
        <p:sp>
          <p:nvSpPr>
            <p:cNvPr id="97" name="Google Shape;97;p4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4"/>
          <p:cNvSpPr/>
          <p:nvPr/>
        </p:nvSpPr>
        <p:spPr>
          <a:xfrm>
            <a:off x="203100" y="3022777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" name="Google Shape;100;p4"/>
          <p:cNvGrpSpPr/>
          <p:nvPr/>
        </p:nvGrpSpPr>
        <p:grpSpPr>
          <a:xfrm>
            <a:off x="295728" y="877706"/>
            <a:ext cx="247469" cy="392302"/>
            <a:chOff x="6718575" y="2318625"/>
            <a:chExt cx="256950" cy="407375"/>
          </a:xfrm>
        </p:grpSpPr>
        <p:sp>
          <p:nvSpPr>
            <p:cNvPr id="101" name="Google Shape;101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4"/>
          <p:cNvGrpSpPr/>
          <p:nvPr/>
        </p:nvGrpSpPr>
        <p:grpSpPr>
          <a:xfrm>
            <a:off x="1229484" y="3310481"/>
            <a:ext cx="342882" cy="350068"/>
            <a:chOff x="3951850" y="2985350"/>
            <a:chExt cx="407950" cy="416500"/>
          </a:xfrm>
        </p:grpSpPr>
        <p:sp>
          <p:nvSpPr>
            <p:cNvPr id="110" name="Google Shape;110;p4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4"/>
          <p:cNvSpPr/>
          <p:nvPr/>
        </p:nvSpPr>
        <p:spPr>
          <a:xfrm rot="10800000" flipH="1">
            <a:off x="542924" y="36121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 rot="10800000" flipH="1">
            <a:off x="729000" y="424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"/>
          <p:cNvSpPr/>
          <p:nvPr/>
        </p:nvSpPr>
        <p:spPr>
          <a:xfrm rot="10800000" flipH="1">
            <a:off x="-115052" y="3996025"/>
            <a:ext cx="819900" cy="709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"/>
          <p:cNvSpPr/>
          <p:nvPr/>
        </p:nvSpPr>
        <p:spPr>
          <a:xfrm rot="10800000" flipH="1">
            <a:off x="411200" y="2586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"/>
          <p:cNvSpPr/>
          <p:nvPr/>
        </p:nvSpPr>
        <p:spPr>
          <a:xfrm>
            <a:off x="828838" y="3843208"/>
            <a:ext cx="248073" cy="248058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119;p4"/>
          <p:cNvGrpSpPr/>
          <p:nvPr/>
        </p:nvGrpSpPr>
        <p:grpSpPr>
          <a:xfrm>
            <a:off x="67092" y="1681690"/>
            <a:ext cx="455624" cy="437054"/>
            <a:chOff x="5241175" y="4959100"/>
            <a:chExt cx="539775" cy="517775"/>
          </a:xfrm>
        </p:grpSpPr>
        <p:sp>
          <p:nvSpPr>
            <p:cNvPr id="120" name="Google Shape;120;p4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4"/>
          <p:cNvSpPr/>
          <p:nvPr/>
        </p:nvSpPr>
        <p:spPr>
          <a:xfrm>
            <a:off x="144926" y="4214500"/>
            <a:ext cx="299952" cy="272838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94000" y="1929581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20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28" name="Google Shape;128;p4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 rot="10800000" flipH="1">
            <a:off x="7663675" y="3684808"/>
            <a:ext cx="1034700" cy="895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5"/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Font typeface="Muli"/>
              <a:buChar char="◇"/>
              <a:defRPr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34" name="Google Shape;134;p5"/>
          <p:cNvSpPr/>
          <p:nvPr/>
        </p:nvSpPr>
        <p:spPr>
          <a:xfrm rot="10800000" flipH="1">
            <a:off x="-123826" y="10589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"/>
          <p:cNvSpPr/>
          <p:nvPr/>
        </p:nvSpPr>
        <p:spPr>
          <a:xfrm rot="10800000" flipH="1">
            <a:off x="638175" y="14401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"/>
          <p:cNvSpPr/>
          <p:nvPr/>
        </p:nvSpPr>
        <p:spPr>
          <a:xfrm rot="10800000" flipH="1">
            <a:off x="1495424" y="-1316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"/>
          <p:cNvSpPr/>
          <p:nvPr/>
        </p:nvSpPr>
        <p:spPr>
          <a:xfrm rot="10800000" flipH="1">
            <a:off x="327800" y="889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"/>
          <p:cNvSpPr/>
          <p:nvPr/>
        </p:nvSpPr>
        <p:spPr>
          <a:xfrm rot="10800000" flipH="1">
            <a:off x="8486774" y="42307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"/>
          <p:cNvSpPr/>
          <p:nvPr/>
        </p:nvSpPr>
        <p:spPr>
          <a:xfrm rot="10800000" flipH="1">
            <a:off x="8124824" y="4615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"/>
          <p:cNvSpPr/>
          <p:nvPr/>
        </p:nvSpPr>
        <p:spPr>
          <a:xfrm rot="10800000" flipH="1">
            <a:off x="7821348" y="2935400"/>
            <a:ext cx="819900" cy="709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"/>
          <p:cNvSpPr/>
          <p:nvPr/>
        </p:nvSpPr>
        <p:spPr>
          <a:xfrm rot="10800000" flipH="1">
            <a:off x="8486775" y="351217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5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143" name="Google Shape;143;p5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5"/>
          <p:cNvSpPr/>
          <p:nvPr/>
        </p:nvSpPr>
        <p:spPr>
          <a:xfrm>
            <a:off x="203100" y="1270177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8772688" y="4461808"/>
            <a:ext cx="248073" cy="248058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5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148" name="Google Shape;148;p5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8081326" y="3153875"/>
            <a:ext cx="299952" cy="272838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5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156" name="Google Shape;15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5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165" name="Google Shape;165;p5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5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/>
          <p:nvPr/>
        </p:nvSpPr>
        <p:spPr>
          <a:xfrm rot="10800000" flipH="1">
            <a:off x="7663675" y="3684808"/>
            <a:ext cx="1034700" cy="895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6"/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4000" y="2414450"/>
            <a:ext cx="2667300" cy="266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62088" y="2414450"/>
            <a:ext cx="2667300" cy="266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6" name="Google Shape;176;p6"/>
          <p:cNvSpPr/>
          <p:nvPr/>
        </p:nvSpPr>
        <p:spPr>
          <a:xfrm rot="10800000" flipH="1">
            <a:off x="-123826" y="10589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"/>
          <p:cNvSpPr/>
          <p:nvPr/>
        </p:nvSpPr>
        <p:spPr>
          <a:xfrm rot="10800000" flipH="1">
            <a:off x="638175" y="14401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6"/>
          <p:cNvSpPr/>
          <p:nvPr/>
        </p:nvSpPr>
        <p:spPr>
          <a:xfrm rot="10800000" flipH="1">
            <a:off x="1495424" y="-1316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"/>
          <p:cNvSpPr/>
          <p:nvPr/>
        </p:nvSpPr>
        <p:spPr>
          <a:xfrm rot="10800000" flipH="1">
            <a:off x="327800" y="889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" name="Google Shape;180;p6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181" name="Google Shape;181;p6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6"/>
          <p:cNvSpPr/>
          <p:nvPr/>
        </p:nvSpPr>
        <p:spPr>
          <a:xfrm>
            <a:off x="203100" y="1270177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6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185" name="Google Shape;185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93;p6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194" name="Google Shape;194;p6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6"/>
          <p:cNvSpPr/>
          <p:nvPr/>
        </p:nvSpPr>
        <p:spPr>
          <a:xfrm rot="10800000" flipH="1">
            <a:off x="8486774" y="42307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6"/>
          <p:cNvSpPr/>
          <p:nvPr/>
        </p:nvSpPr>
        <p:spPr>
          <a:xfrm rot="10800000" flipH="1">
            <a:off x="8124824" y="4615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"/>
          <p:cNvSpPr/>
          <p:nvPr/>
        </p:nvSpPr>
        <p:spPr>
          <a:xfrm rot="10800000" flipH="1">
            <a:off x="7821348" y="2935400"/>
            <a:ext cx="819900" cy="709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6"/>
          <p:cNvSpPr/>
          <p:nvPr/>
        </p:nvSpPr>
        <p:spPr>
          <a:xfrm rot="10800000" flipH="1">
            <a:off x="8486775" y="351217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6"/>
          <p:cNvSpPr/>
          <p:nvPr/>
        </p:nvSpPr>
        <p:spPr>
          <a:xfrm>
            <a:off x="8772688" y="4461808"/>
            <a:ext cx="248073" cy="248058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p6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204" name="Google Shape;204;p6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6"/>
          <p:cNvSpPr/>
          <p:nvPr/>
        </p:nvSpPr>
        <p:spPr>
          <a:xfrm>
            <a:off x="8081326" y="3153875"/>
            <a:ext cx="299952" cy="272838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0"/>
          <p:cNvSpPr/>
          <p:nvPr/>
        </p:nvSpPr>
        <p:spPr>
          <a:xfrm rot="10800000" flipH="1">
            <a:off x="8218352" y="4121459"/>
            <a:ext cx="685200" cy="593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3" name="Google Shape;323;p10"/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4" name="Google Shape;324;p10"/>
          <p:cNvSpPr/>
          <p:nvPr/>
        </p:nvSpPr>
        <p:spPr>
          <a:xfrm rot="10800000" flipH="1">
            <a:off x="-123825" y="847791"/>
            <a:ext cx="674400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0"/>
          <p:cNvSpPr/>
          <p:nvPr/>
        </p:nvSpPr>
        <p:spPr>
          <a:xfrm rot="10800000" flipH="1">
            <a:off x="503116" y="1161450"/>
            <a:ext cx="352800" cy="305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0"/>
          <p:cNvSpPr/>
          <p:nvPr/>
        </p:nvSpPr>
        <p:spPr>
          <a:xfrm rot="10800000" flipH="1">
            <a:off x="1208424" y="-131812"/>
            <a:ext cx="674400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0"/>
          <p:cNvSpPr/>
          <p:nvPr/>
        </p:nvSpPr>
        <p:spPr>
          <a:xfrm rot="10800000" flipH="1">
            <a:off x="247753" y="49693"/>
            <a:ext cx="295200" cy="2556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0"/>
          <p:cNvSpPr/>
          <p:nvPr/>
        </p:nvSpPr>
        <p:spPr>
          <a:xfrm rot="10800000" flipH="1">
            <a:off x="8763568" y="4485979"/>
            <a:ext cx="543000" cy="470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0"/>
          <p:cNvSpPr/>
          <p:nvPr/>
        </p:nvSpPr>
        <p:spPr>
          <a:xfrm rot="10800000" flipH="1">
            <a:off x="8523810" y="4741100"/>
            <a:ext cx="284100" cy="2457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0"/>
          <p:cNvSpPr/>
          <p:nvPr/>
        </p:nvSpPr>
        <p:spPr>
          <a:xfrm rot="10800000" flipH="1">
            <a:off x="8322785" y="3628023"/>
            <a:ext cx="543000" cy="470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0"/>
          <p:cNvSpPr/>
          <p:nvPr/>
        </p:nvSpPr>
        <p:spPr>
          <a:xfrm rot="10800000" flipH="1">
            <a:off x="8763569" y="4009882"/>
            <a:ext cx="237600" cy="2058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0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421" y="-164042"/>
            <a:ext cx="1526845" cy="85885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4"/>
          <p:cNvSpPr txBox="1">
            <a:spLocks noGrp="1"/>
          </p:cNvSpPr>
          <p:nvPr>
            <p:ph type="ctrTitle"/>
          </p:nvPr>
        </p:nvSpPr>
        <p:spPr>
          <a:xfrm>
            <a:off x="2798380" y="2591203"/>
            <a:ext cx="5638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¿Alguna vez, haz querido acceder a tu información institucional, estando fuera de tu sitio habitual de trabajo y no has podido?</a:t>
            </a:r>
            <a:endParaRPr sz="3200" dirty="0"/>
          </a:p>
        </p:txBody>
      </p:sp>
      <p:sp>
        <p:nvSpPr>
          <p:cNvPr id="361" name="Google Shape;361;p14"/>
          <p:cNvSpPr txBox="1"/>
          <p:nvPr/>
        </p:nvSpPr>
        <p:spPr>
          <a:xfrm>
            <a:off x="409905" y="1705303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FFFFFF"/>
                </a:solidFill>
                <a:latin typeface="Nixie One"/>
                <a:sym typeface="Nixie One"/>
              </a:rPr>
              <a:t>?</a:t>
            </a:r>
            <a:endParaRPr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8"/>
          <p:cNvSpPr txBox="1">
            <a:spLocks noGrp="1"/>
          </p:cNvSpPr>
          <p:nvPr>
            <p:ph type="title"/>
          </p:nvPr>
        </p:nvSpPr>
        <p:spPr>
          <a:xfrm>
            <a:off x="2394851" y="893231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 Nube Privada UNAD, te ayuda.</a:t>
            </a:r>
            <a:endParaRPr dirty="0"/>
          </a:p>
        </p:txBody>
      </p:sp>
      <p:sp>
        <p:nvSpPr>
          <p:cNvPr id="398" name="Google Shape;398;p18"/>
          <p:cNvSpPr txBox="1">
            <a:spLocks noGrp="1"/>
          </p:cNvSpPr>
          <p:nvPr>
            <p:ph type="body" idx="1"/>
          </p:nvPr>
        </p:nvSpPr>
        <p:spPr>
          <a:xfrm>
            <a:off x="1734000" y="1579337"/>
            <a:ext cx="2667300" cy="32439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Antes</a:t>
            </a:r>
            <a:endParaRPr b="1" dirty="0"/>
          </a:p>
          <a:p>
            <a:pPr marL="285750" indent="-285750"/>
            <a:r>
              <a:rPr lang="en" sz="1200" dirty="0"/>
              <a:t>Tenias que hacer respaldo de información cuando entregabas el equipo.</a:t>
            </a:r>
          </a:p>
          <a:p>
            <a:pPr marL="285750" indent="-285750"/>
            <a:r>
              <a:rPr lang="en" sz="1200" dirty="0"/>
              <a:t>Compartir grandes volumenes información, sólo para personas con conocimiento técnico.</a:t>
            </a:r>
          </a:p>
          <a:p>
            <a:pPr marL="285750" indent="-285750"/>
            <a:r>
              <a:rPr lang="en" sz="1200" dirty="0"/>
              <a:t>La información quedaba alojada en servidores externos como: Dropbox, GoogleDrive, OneDrive.</a:t>
            </a:r>
          </a:p>
          <a:p>
            <a:pPr marL="285750" indent="-285750"/>
            <a:r>
              <a:rPr lang="en" sz="1200" dirty="0"/>
              <a:t>El conocimiento quedaba fuera de la institución.</a:t>
            </a:r>
          </a:p>
          <a:p>
            <a:pPr marL="285750" indent="-285750"/>
            <a:r>
              <a:rPr lang="en" sz="1200" dirty="0"/>
              <a:t>El consumo de ancho de banda del canal de Internet era mayor.</a:t>
            </a:r>
            <a:endParaRPr sz="1200" dirty="0"/>
          </a:p>
        </p:txBody>
      </p:sp>
      <p:sp>
        <p:nvSpPr>
          <p:cNvPr id="400" name="Google Shape;400;p18"/>
          <p:cNvSpPr txBox="1">
            <a:spLocks noGrp="1"/>
          </p:cNvSpPr>
          <p:nvPr>
            <p:ph type="body" idx="2"/>
          </p:nvPr>
        </p:nvSpPr>
        <p:spPr>
          <a:xfrm>
            <a:off x="4536575" y="1579337"/>
            <a:ext cx="2667300" cy="33408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O" b="1" dirty="0"/>
              <a:t>Ahora</a:t>
            </a:r>
            <a:endParaRPr b="1" dirty="0"/>
          </a:p>
          <a:p>
            <a:pPr marL="285750" indent="-285750"/>
            <a:r>
              <a:rPr lang="en" sz="1200" dirty="0"/>
              <a:t>La Nube Privada UNAD, hace el respaldo de la información por ti, en tiempo real.</a:t>
            </a:r>
          </a:p>
          <a:p>
            <a:pPr marL="285750" indent="-285750"/>
            <a:r>
              <a:rPr lang="en" sz="1200" dirty="0"/>
              <a:t>Con La Nube Privada UNAD, puedes compartir grandes volumenes de información de una manera facil.</a:t>
            </a:r>
          </a:p>
          <a:p>
            <a:pPr marL="285750" indent="-285750"/>
            <a:r>
              <a:rPr lang="en" sz="1200" dirty="0"/>
              <a:t>La información queda alojada en servidores propios de la UNAD.</a:t>
            </a:r>
          </a:p>
          <a:p>
            <a:pPr marL="285750" indent="-285750"/>
            <a:r>
              <a:rPr lang="en" sz="1200" dirty="0"/>
              <a:t>El conocimiento queda en la institución.</a:t>
            </a:r>
          </a:p>
          <a:p>
            <a:pPr marL="285750" indent="-285750"/>
            <a:r>
              <a:rPr lang="en" sz="1200" dirty="0"/>
              <a:t>Consumo bajo del ancho de banda del canal de Internet.</a:t>
            </a:r>
            <a:endParaRPr sz="1200" dirty="0"/>
          </a:p>
        </p:txBody>
      </p:sp>
      <p:sp>
        <p:nvSpPr>
          <p:cNvPr id="401" name="Google Shape;40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0995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8"/>
          <p:cNvSpPr txBox="1">
            <a:spLocks noGrp="1"/>
          </p:cNvSpPr>
          <p:nvPr>
            <p:ph type="title"/>
          </p:nvPr>
        </p:nvSpPr>
        <p:spPr>
          <a:xfrm>
            <a:off x="2394851" y="901114"/>
            <a:ext cx="5141066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Tu puesto de trabajo, en el bolsillo.</a:t>
            </a:r>
            <a:endParaRPr dirty="0"/>
          </a:p>
        </p:txBody>
      </p:sp>
      <p:sp>
        <p:nvSpPr>
          <p:cNvPr id="398" name="Google Shape;398;p18"/>
          <p:cNvSpPr txBox="1">
            <a:spLocks noGrp="1"/>
          </p:cNvSpPr>
          <p:nvPr>
            <p:ph type="body" idx="1"/>
          </p:nvPr>
        </p:nvSpPr>
        <p:spPr>
          <a:xfrm>
            <a:off x="1734000" y="1611802"/>
            <a:ext cx="2667300" cy="26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Antes</a:t>
            </a:r>
          </a:p>
          <a:p>
            <a:pPr marL="285750" indent="-285750"/>
            <a:r>
              <a:rPr lang="en" dirty="0"/>
              <a:t>No existia la portabilidad y disponibilidad de la información.</a:t>
            </a:r>
          </a:p>
          <a:p>
            <a:pPr marL="285750" indent="-285750"/>
            <a:r>
              <a:rPr lang="en" dirty="0"/>
              <a:t>La información se limitaba a estar en la computadora institucional.</a:t>
            </a:r>
          </a:p>
          <a:p>
            <a:pPr marL="285750" indent="-285750"/>
            <a:endParaRPr dirty="0"/>
          </a:p>
        </p:txBody>
      </p:sp>
      <p:sp>
        <p:nvSpPr>
          <p:cNvPr id="400" name="Google Shape;400;p18"/>
          <p:cNvSpPr txBox="1">
            <a:spLocks noGrp="1"/>
          </p:cNvSpPr>
          <p:nvPr>
            <p:ph type="body" idx="2"/>
          </p:nvPr>
        </p:nvSpPr>
        <p:spPr>
          <a:xfrm>
            <a:off x="4536575" y="1613195"/>
            <a:ext cx="2667300" cy="26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O" b="1" dirty="0"/>
              <a:t>Ahora</a:t>
            </a:r>
            <a:endParaRPr b="1" dirty="0"/>
          </a:p>
          <a:p>
            <a:pPr marL="285750" indent="-285750"/>
            <a:r>
              <a:rPr lang="es-CO" dirty="0"/>
              <a:t>Mayor portabilidad, disponibilidad y acceso a su información, en tiempo real, desde cualquier lugar y con cualquier dispositivo que tenga conexión a internet.</a:t>
            </a:r>
          </a:p>
          <a:p>
            <a:pPr marL="285750" indent="-285750"/>
            <a:r>
              <a:rPr lang="es-CO" dirty="0"/>
              <a:t>No importa que dispositivo o Sistema Operativo uses.</a:t>
            </a:r>
            <a:endParaRPr lang="en" dirty="0"/>
          </a:p>
        </p:txBody>
      </p:sp>
      <p:sp>
        <p:nvSpPr>
          <p:cNvPr id="401" name="Google Shape;40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60" name="Google Shape;460;p25"/>
          <p:cNvSpPr txBox="1">
            <a:spLocks noGrp="1"/>
          </p:cNvSpPr>
          <p:nvPr>
            <p:ph type="ctrTitle" idx="4294967295"/>
          </p:nvPr>
        </p:nvSpPr>
        <p:spPr>
          <a:xfrm>
            <a:off x="0" y="0"/>
            <a:ext cx="77724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latin typeface="Muli"/>
                <a:ea typeface="Muli"/>
                <a:cs typeface="Muli"/>
                <a:sym typeface="Muli"/>
              </a:rPr>
              <a:t>780,000</a:t>
            </a:r>
            <a:br>
              <a:rPr lang="en" sz="9600" b="1" dirty="0">
                <a:latin typeface="Muli"/>
                <a:ea typeface="Muli"/>
                <a:cs typeface="Muli"/>
                <a:sym typeface="Muli"/>
              </a:rPr>
            </a:br>
            <a:r>
              <a:rPr lang="en" sz="9600" b="1" dirty="0">
                <a:latin typeface="Muli"/>
                <a:ea typeface="Muli"/>
                <a:cs typeface="Muli"/>
                <a:sym typeface="Muli"/>
              </a:rPr>
              <a:t>Gigabytes</a:t>
            </a:r>
            <a:endParaRPr sz="9600" b="1" dirty="0"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30" name="Google Shape;430;p22"/>
          <p:cNvSpPr txBox="1">
            <a:spLocks noGrp="1"/>
          </p:cNvSpPr>
          <p:nvPr>
            <p:ph type="title" idx="4294967295"/>
          </p:nvPr>
        </p:nvSpPr>
        <p:spPr>
          <a:xfrm>
            <a:off x="2158400" y="1187717"/>
            <a:ext cx="6236738" cy="6461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Herramientas de Software Libre</a:t>
            </a:r>
            <a:endParaRPr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915" y="1603622"/>
            <a:ext cx="3008481" cy="300848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738" y="1356133"/>
            <a:ext cx="2893798" cy="14468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22" y="3468335"/>
            <a:ext cx="2728533" cy="14111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566" y="3828400"/>
            <a:ext cx="1947041" cy="10510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AB80816-6285-4127-DE8A-C0634A0B07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4385" y="1718306"/>
            <a:ext cx="2423533" cy="17068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68" name="Google Shape;468;p26"/>
          <p:cNvSpPr txBox="1">
            <a:spLocks noGrp="1"/>
          </p:cNvSpPr>
          <p:nvPr>
            <p:ph type="ctrTitle" idx="4294967295"/>
          </p:nvPr>
        </p:nvSpPr>
        <p:spPr>
          <a:xfrm>
            <a:off x="287907" y="2707356"/>
            <a:ext cx="7772400" cy="8953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3292E1"/>
                </a:solidFill>
                <a:latin typeface="Muli"/>
                <a:ea typeface="Muli"/>
                <a:cs typeface="Muli"/>
                <a:sym typeface="Muli"/>
              </a:rPr>
              <a:t>100%</a:t>
            </a:r>
            <a:endParaRPr sz="4800" b="1" dirty="0">
              <a:solidFill>
                <a:srgbClr val="3292E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9" name="Google Shape;469;p26"/>
          <p:cNvSpPr txBox="1">
            <a:spLocks noGrp="1"/>
          </p:cNvSpPr>
          <p:nvPr>
            <p:ph type="subTitle" idx="4294967295"/>
          </p:nvPr>
        </p:nvSpPr>
        <p:spPr>
          <a:xfrm>
            <a:off x="287907" y="3370931"/>
            <a:ext cx="7772400" cy="463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¡Queremos total cobertura en las sedes!</a:t>
            </a:r>
            <a:endParaRPr dirty="0"/>
          </a:p>
        </p:txBody>
      </p:sp>
      <p:sp>
        <p:nvSpPr>
          <p:cNvPr id="470" name="Google Shape;470;p26"/>
          <p:cNvSpPr txBox="1">
            <a:spLocks noGrp="1"/>
          </p:cNvSpPr>
          <p:nvPr>
            <p:ph type="ctrTitle" idx="4294967295"/>
          </p:nvPr>
        </p:nvSpPr>
        <p:spPr>
          <a:xfrm>
            <a:off x="287907" y="1602419"/>
            <a:ext cx="7772400" cy="8953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latin typeface="Muli"/>
                <a:ea typeface="Muli"/>
                <a:cs typeface="Muli"/>
                <a:sym typeface="Muli"/>
              </a:rPr>
              <a:t>3,233 usuarios</a:t>
            </a:r>
            <a:endParaRPr sz="4800" b="1" dirty="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71" name="Google Shape;471;p26"/>
          <p:cNvSpPr txBox="1">
            <a:spLocks noGrp="1"/>
          </p:cNvSpPr>
          <p:nvPr>
            <p:ph type="subTitle" idx="4294967295"/>
          </p:nvPr>
        </p:nvSpPr>
        <p:spPr>
          <a:xfrm>
            <a:off x="287907" y="2191655"/>
            <a:ext cx="7772400" cy="463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Queremos llegar a todos los usuarios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1"/>
          <p:cNvSpPr/>
          <p:nvPr/>
        </p:nvSpPr>
        <p:spPr>
          <a:xfrm>
            <a:off x="5375410" y="489800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84769"/>
          </a:solidFill>
          <a:ln w="19050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535" name="Google Shape;535;p31"/>
          <p:cNvSpPr txBox="1">
            <a:spLocks noGrp="1"/>
          </p:cNvSpPr>
          <p:nvPr>
            <p:ph type="body" idx="4294967295"/>
          </p:nvPr>
        </p:nvSpPr>
        <p:spPr>
          <a:xfrm>
            <a:off x="562257" y="1475712"/>
            <a:ext cx="4102100" cy="27193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9BBD5"/>
                </a:solidFill>
              </a:rPr>
              <a:t>Aplicación Android ownCloud o oCloud.de</a:t>
            </a:r>
            <a:endParaRPr b="1" dirty="0">
              <a:solidFill>
                <a:srgbClr val="19BBD5"/>
              </a:solidFill>
            </a:endParaRPr>
          </a:p>
        </p:txBody>
      </p:sp>
      <p:sp>
        <p:nvSpPr>
          <p:cNvPr id="536" name="Google Shape;536;p31"/>
          <p:cNvSpPr/>
          <p:nvPr/>
        </p:nvSpPr>
        <p:spPr>
          <a:xfrm>
            <a:off x="5468725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37" name="Google Shape;537;p31"/>
          <p:cNvSpPr/>
          <p:nvPr/>
        </p:nvSpPr>
        <p:spPr>
          <a:xfrm>
            <a:off x="764399" y="480277"/>
            <a:ext cx="204520" cy="354335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002" y="1475712"/>
            <a:ext cx="2278610" cy="23442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36" y="852850"/>
            <a:ext cx="1875389" cy="33191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2"/>
          <p:cNvSpPr/>
          <p:nvPr/>
        </p:nvSpPr>
        <p:spPr>
          <a:xfrm>
            <a:off x="5534021" y="623036"/>
            <a:ext cx="1863608" cy="3921828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184769"/>
          </a:solidFill>
          <a:ln w="19050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32"/>
          <p:cNvSpPr/>
          <p:nvPr/>
        </p:nvSpPr>
        <p:spPr>
          <a:xfrm>
            <a:off x="5665750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47" name="Google Shape;547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545" name="Google Shape;545;p32"/>
          <p:cNvSpPr txBox="1">
            <a:spLocks noGrp="1"/>
          </p:cNvSpPr>
          <p:nvPr>
            <p:ph type="body" idx="4294967295"/>
          </p:nvPr>
        </p:nvSpPr>
        <p:spPr>
          <a:xfrm>
            <a:off x="562257" y="1492834"/>
            <a:ext cx="4102100" cy="27193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9BBD5"/>
                </a:solidFill>
              </a:rPr>
              <a:t>Aplicación iPhone ownCloud</a:t>
            </a:r>
          </a:p>
        </p:txBody>
      </p:sp>
      <p:sp>
        <p:nvSpPr>
          <p:cNvPr id="546" name="Google Shape;546;p32"/>
          <p:cNvSpPr/>
          <p:nvPr/>
        </p:nvSpPr>
        <p:spPr>
          <a:xfrm>
            <a:off x="764399" y="480277"/>
            <a:ext cx="204520" cy="354335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614" y="1478281"/>
            <a:ext cx="2287386" cy="242273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80" y="1195993"/>
            <a:ext cx="1558845" cy="277593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4"/>
          <p:cNvSpPr/>
          <p:nvPr/>
        </p:nvSpPr>
        <p:spPr>
          <a:xfrm>
            <a:off x="3619500" y="358925"/>
            <a:ext cx="4927316" cy="3835972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184769"/>
          </a:solidFill>
          <a:ln w="19050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4"/>
          <p:cNvSpPr/>
          <p:nvPr/>
        </p:nvSpPr>
        <p:spPr>
          <a:xfrm>
            <a:off x="3825689" y="562629"/>
            <a:ext cx="4515000" cy="28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67" name="Google Shape;567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563" name="Google Shape;563;p34"/>
          <p:cNvSpPr txBox="1">
            <a:spLocks noGrp="1"/>
          </p:cNvSpPr>
          <p:nvPr>
            <p:ph type="body" idx="4294967295"/>
          </p:nvPr>
        </p:nvSpPr>
        <p:spPr>
          <a:xfrm>
            <a:off x="562257" y="1475509"/>
            <a:ext cx="2838450" cy="27193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9BBD5"/>
                </a:solidFill>
              </a:rPr>
              <a:t>Aplicación para Computadoras de Escritorio o Portatiles</a:t>
            </a:r>
          </a:p>
          <a:p>
            <a:pPr marL="0" indent="0">
              <a:buNone/>
            </a:pPr>
            <a:r>
              <a:rPr lang="en-US" dirty="0" err="1"/>
              <a:t>Puedes</a:t>
            </a:r>
            <a:r>
              <a:rPr lang="en-US" dirty="0"/>
              <a:t> </a:t>
            </a:r>
            <a:r>
              <a:rPr lang="en-US" dirty="0" err="1"/>
              <a:t>instalar</a:t>
            </a:r>
            <a:r>
              <a:rPr lang="en-US" dirty="0"/>
              <a:t> la </a:t>
            </a:r>
            <a:r>
              <a:rPr lang="en-US" dirty="0" err="1"/>
              <a:t>aplicación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maquina</a:t>
            </a:r>
            <a:r>
              <a:rPr lang="en-US" dirty="0"/>
              <a:t> con Sistema </a:t>
            </a:r>
            <a:r>
              <a:rPr lang="en-US" dirty="0" err="1"/>
              <a:t>Operativos</a:t>
            </a:r>
            <a:r>
              <a:rPr lang="en-US" dirty="0"/>
              <a:t> </a:t>
            </a:r>
            <a:r>
              <a:rPr lang="en-US" dirty="0" err="1"/>
              <a:t>MSWindows</a:t>
            </a:r>
            <a:r>
              <a:rPr lang="en-US" dirty="0"/>
              <a:t>, MacOS, GNU / Linux (Debian, Ubuntu, Red Hat, CentOS, Fedora, </a:t>
            </a:r>
            <a:r>
              <a:rPr lang="en-US" dirty="0" err="1"/>
              <a:t>OpenSuse</a:t>
            </a:r>
            <a:r>
              <a:rPr lang="en-US" dirty="0"/>
              <a:t>)</a:t>
            </a:r>
          </a:p>
        </p:txBody>
      </p:sp>
      <p:grpSp>
        <p:nvGrpSpPr>
          <p:cNvPr id="564" name="Google Shape;564;p34"/>
          <p:cNvGrpSpPr/>
          <p:nvPr/>
        </p:nvGrpSpPr>
        <p:grpSpPr>
          <a:xfrm>
            <a:off x="707161" y="503826"/>
            <a:ext cx="318996" cy="307211"/>
            <a:chOff x="2583325" y="2972875"/>
            <a:chExt cx="462850" cy="445750"/>
          </a:xfrm>
        </p:grpSpPr>
        <p:sp>
          <p:nvSpPr>
            <p:cNvPr id="565" name="Google Shape;565;p34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0" t="0" r="0" b="0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4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0" t="0" r="0" b="0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834" y="573017"/>
            <a:ext cx="4507856" cy="28633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5"/>
          <p:cNvSpPr/>
          <p:nvPr/>
        </p:nvSpPr>
        <p:spPr>
          <a:xfrm rot="-5400000">
            <a:off x="1053600" y="533300"/>
            <a:ext cx="1855800" cy="2142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6" name="Google Shape;576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573" name="Google Shape;573;p35"/>
          <p:cNvSpPr txBox="1">
            <a:spLocks noGrp="1"/>
          </p:cNvSpPr>
          <p:nvPr>
            <p:ph type="ctrTitle" idx="4294967295"/>
          </p:nvPr>
        </p:nvSpPr>
        <p:spPr>
          <a:xfrm>
            <a:off x="4581525" y="1354138"/>
            <a:ext cx="4562475" cy="11604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¡Gracias!</a:t>
            </a:r>
            <a:endParaRPr sz="8000" dirty="0"/>
          </a:p>
        </p:txBody>
      </p:sp>
      <p:sp>
        <p:nvSpPr>
          <p:cNvPr id="574" name="Google Shape;574;p35"/>
          <p:cNvSpPr txBox="1">
            <a:spLocks noGrp="1"/>
          </p:cNvSpPr>
          <p:nvPr>
            <p:ph type="body" idx="4294967295"/>
          </p:nvPr>
        </p:nvSpPr>
        <p:spPr>
          <a:xfrm>
            <a:off x="4581525" y="2400300"/>
            <a:ext cx="4562475" cy="2462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/>
              <a:t>¿Preguntas?</a:t>
            </a: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Pueden Encontrarnos en:</a:t>
            </a:r>
            <a:br>
              <a:rPr lang="en" dirty="0"/>
            </a:br>
            <a:br>
              <a:rPr lang="en" dirty="0"/>
            </a:br>
            <a:r>
              <a:rPr lang="en" dirty="0"/>
              <a:t>carlos.mendoza@unad.edu.co</a:t>
            </a:r>
            <a:br>
              <a:rPr lang="en" dirty="0"/>
            </a:br>
            <a:br>
              <a:rPr lang="en" dirty="0"/>
            </a:br>
            <a:r>
              <a:rPr lang="en" dirty="0"/>
              <a:t>aldemar.mendoza@unad.edu.co</a:t>
            </a:r>
          </a:p>
        </p:txBody>
      </p:sp>
      <p:sp>
        <p:nvSpPr>
          <p:cNvPr id="575" name="Google Shape;575;p35"/>
          <p:cNvSpPr/>
          <p:nvPr/>
        </p:nvSpPr>
        <p:spPr>
          <a:xfrm>
            <a:off x="1591719" y="1212580"/>
            <a:ext cx="779561" cy="779561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Créditos</a:t>
            </a:r>
            <a:endParaRPr dirty="0"/>
          </a:p>
        </p:txBody>
      </p:sp>
      <p:sp>
        <p:nvSpPr>
          <p:cNvPr id="582" name="Google Shape;582;p36"/>
          <p:cNvSpPr txBox="1">
            <a:spLocks noGrp="1"/>
          </p:cNvSpPr>
          <p:nvPr>
            <p:ph type="body" idx="1"/>
          </p:nvPr>
        </p:nvSpPr>
        <p:spPr>
          <a:xfrm>
            <a:off x="1732700" y="2255124"/>
            <a:ext cx="4944300" cy="2774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Especial agradecimiento, a las personas que han trabajado y apoyado en conjunto, el desarrollo del proyecto: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pPr marL="285750" indent="-285750"/>
            <a:r>
              <a:rPr lang="en" dirty="0"/>
              <a:t>Equipo GPIT Sede Nacional JCM</a:t>
            </a:r>
            <a:endParaRPr dirty="0"/>
          </a:p>
        </p:txBody>
      </p:sp>
      <p:sp>
        <p:nvSpPr>
          <p:cNvPr id="583" name="Google Shape;583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5"/>
          <p:cNvSpPr txBox="1">
            <a:spLocks noGrp="1"/>
          </p:cNvSpPr>
          <p:nvPr>
            <p:ph type="body" idx="1"/>
          </p:nvPr>
        </p:nvSpPr>
        <p:spPr>
          <a:xfrm>
            <a:off x="2051200" y="1150882"/>
            <a:ext cx="6282300" cy="22591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¿Te diste cuenta que la presentación que copiaste, no era la que necesitabas para la sustententacion que inicia en diez minutos?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¿Tienes una memoria USB para pasarte el archivo?</a:t>
            </a:r>
            <a:endParaRPr dirty="0"/>
          </a:p>
        </p:txBody>
      </p:sp>
      <p:sp>
        <p:nvSpPr>
          <p:cNvPr id="367" name="Google Shape;367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4" name="Google Shape;717;p38"/>
          <p:cNvSpPr/>
          <p:nvPr/>
        </p:nvSpPr>
        <p:spPr>
          <a:xfrm>
            <a:off x="7727951" y="3617611"/>
            <a:ext cx="1242628" cy="1167913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15" name="Google Shape;415;p20"/>
          <p:cNvSpPr txBox="1">
            <a:spLocks noGrp="1"/>
          </p:cNvSpPr>
          <p:nvPr>
            <p:ph type="title" idx="4294967295"/>
          </p:nvPr>
        </p:nvSpPr>
        <p:spPr>
          <a:xfrm>
            <a:off x="4345423" y="1958273"/>
            <a:ext cx="4798577" cy="13513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¿Por qué no usar la tencnología actual, para apoyar el desarrollo de mis actividades laborales?</a:t>
            </a:r>
            <a:endParaRPr sz="3000" dirty="0"/>
          </a:p>
        </p:txBody>
      </p:sp>
      <p:pic>
        <p:nvPicPr>
          <p:cNvPr id="417" name="Google Shape;417;p20"/>
          <p:cNvPicPr preferRelativeResize="0"/>
          <p:nvPr/>
        </p:nvPicPr>
        <p:blipFill rotWithShape="1">
          <a:blip r:embed="rId3">
            <a:alphaModFix/>
          </a:blip>
          <a:srcRect t="13292"/>
          <a:stretch/>
        </p:blipFill>
        <p:spPr>
          <a:xfrm>
            <a:off x="-438150" y="1162050"/>
            <a:ext cx="4152900" cy="3601200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6" name="Google Shape;732;p38"/>
          <p:cNvGrpSpPr/>
          <p:nvPr/>
        </p:nvGrpSpPr>
        <p:grpSpPr>
          <a:xfrm>
            <a:off x="3232772" y="220615"/>
            <a:ext cx="3064760" cy="4049366"/>
            <a:chOff x="6730350" y="2315900"/>
            <a:chExt cx="257700" cy="420100"/>
          </a:xfrm>
        </p:grpSpPr>
        <p:sp>
          <p:nvSpPr>
            <p:cNvPr id="7" name="Google Shape;733;p38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34;p38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35;p3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36;p3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37;p38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366;p15"/>
          <p:cNvSpPr txBox="1">
            <a:spLocks noGrp="1"/>
          </p:cNvSpPr>
          <p:nvPr>
            <p:ph type="body" idx="1"/>
          </p:nvPr>
        </p:nvSpPr>
        <p:spPr>
          <a:xfrm>
            <a:off x="2555250" y="4269981"/>
            <a:ext cx="4419802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¡Tenemos una solución para ti!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9253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Nube Privada UNAD</a:t>
            </a:r>
            <a:endParaRPr dirty="0"/>
          </a:p>
        </p:txBody>
      </p:sp>
      <p:sp>
        <p:nvSpPr>
          <p:cNvPr id="4" name="Google Shape;360;p14"/>
          <p:cNvSpPr txBox="1">
            <a:spLocks/>
          </p:cNvSpPr>
          <p:nvPr/>
        </p:nvSpPr>
        <p:spPr>
          <a:xfrm>
            <a:off x="3493920" y="2851511"/>
            <a:ext cx="2156010" cy="4897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19BBD5"/>
              </a:buClr>
              <a:buSzPts val="1400"/>
            </a:pPr>
            <a:r>
              <a:rPr lang="en-US" dirty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¡Tus </a:t>
            </a:r>
            <a:r>
              <a:rPr lang="en-US" dirty="0" err="1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archivos</a:t>
            </a:r>
            <a:r>
              <a:rPr lang="en-US" dirty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 a la </a:t>
            </a:r>
            <a:r>
              <a:rPr lang="en-US" dirty="0" err="1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mano</a:t>
            </a:r>
            <a:r>
              <a:rPr lang="en-US" dirty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6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7"/>
          <p:cNvSpPr/>
          <p:nvPr/>
        </p:nvSpPr>
        <p:spPr>
          <a:xfrm rot="-5400000">
            <a:off x="867325" y="468800"/>
            <a:ext cx="2691900" cy="3108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3" name="Google Shape;393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80" name="Google Shape;380;p17"/>
          <p:cNvSpPr txBox="1">
            <a:spLocks noGrp="1"/>
          </p:cNvSpPr>
          <p:nvPr>
            <p:ph type="ctrTitle" idx="4294967295"/>
          </p:nvPr>
        </p:nvSpPr>
        <p:spPr>
          <a:xfrm>
            <a:off x="4152900" y="1474788"/>
            <a:ext cx="4991100" cy="1160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¿Qué es la Nube Privada UNAD?</a:t>
            </a:r>
            <a:endParaRPr sz="6000" dirty="0"/>
          </a:p>
        </p:txBody>
      </p:sp>
      <p:grpSp>
        <p:nvGrpSpPr>
          <p:cNvPr id="382" name="Google Shape;382;p17"/>
          <p:cNvGrpSpPr/>
          <p:nvPr/>
        </p:nvGrpSpPr>
        <p:grpSpPr>
          <a:xfrm>
            <a:off x="1885571" y="952450"/>
            <a:ext cx="1032405" cy="1032468"/>
            <a:chOff x="6654650" y="3665275"/>
            <a:chExt cx="409100" cy="409125"/>
          </a:xfrm>
        </p:grpSpPr>
        <p:sp>
          <p:nvSpPr>
            <p:cNvPr id="383" name="Google Shape;383;p17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17"/>
          <p:cNvGrpSpPr/>
          <p:nvPr/>
        </p:nvGrpSpPr>
        <p:grpSpPr>
          <a:xfrm rot="-731900">
            <a:off x="1604965" y="2201851"/>
            <a:ext cx="688564" cy="688681"/>
            <a:chOff x="570875" y="4322250"/>
            <a:chExt cx="443300" cy="443325"/>
          </a:xfrm>
        </p:grpSpPr>
        <p:sp>
          <p:nvSpPr>
            <p:cNvPr id="386" name="Google Shape;386;p17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0" name="Google Shape;390;p17"/>
          <p:cNvSpPr/>
          <p:nvPr/>
        </p:nvSpPr>
        <p:spPr>
          <a:xfrm>
            <a:off x="2657037" y="2114501"/>
            <a:ext cx="260931" cy="249146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7"/>
          <p:cNvSpPr/>
          <p:nvPr/>
        </p:nvSpPr>
        <p:spPr>
          <a:xfrm rot="2327381">
            <a:off x="1220786" y="1598881"/>
            <a:ext cx="443468" cy="423388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7"/>
          <p:cNvSpPr/>
          <p:nvPr/>
        </p:nvSpPr>
        <p:spPr>
          <a:xfrm rot="2327012">
            <a:off x="2870273" y="1771645"/>
            <a:ext cx="183443" cy="175130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Nube Privada UNAD</a:t>
            </a:r>
            <a:endParaRPr dirty="0"/>
          </a:p>
        </p:txBody>
      </p:sp>
      <p:sp>
        <p:nvSpPr>
          <p:cNvPr id="373" name="Google Shape;373;p16"/>
          <p:cNvSpPr txBox="1">
            <a:spLocks noGrp="1"/>
          </p:cNvSpPr>
          <p:nvPr>
            <p:ph type="body" idx="1"/>
          </p:nvPr>
        </p:nvSpPr>
        <p:spPr>
          <a:xfrm>
            <a:off x="1732699" y="2255125"/>
            <a:ext cx="5550970" cy="16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O" dirty="0"/>
              <a:t>Conjunto de aplicaciones de software libre.</a:t>
            </a:r>
          </a:p>
          <a:p>
            <a:pPr lvl="0"/>
            <a:r>
              <a:rPr lang="en" dirty="0"/>
              <a:t>Servicio de alojamiento de archivos.</a:t>
            </a:r>
          </a:p>
          <a:p>
            <a:pPr lvl="0"/>
            <a:r>
              <a:rPr lang="es-CO" dirty="0"/>
              <a:t>Distribuido y replicado en las sedes de la institución.</a:t>
            </a:r>
          </a:p>
          <a:p>
            <a:pPr lvl="0"/>
            <a:r>
              <a:rPr lang="es-CO" dirty="0"/>
              <a:t>Ofrece portabilidad, disponibilidad y acceso a su información.</a:t>
            </a:r>
          </a:p>
          <a:p>
            <a:pPr lvl="0"/>
            <a:r>
              <a:rPr lang="es-CO" dirty="0"/>
              <a:t>Acceso en línea, en tiempo real y desde cualquier lugar.</a:t>
            </a:r>
            <a:endParaRPr dirty="0"/>
          </a:p>
        </p:txBody>
      </p:sp>
      <p:sp>
        <p:nvSpPr>
          <p:cNvPr id="374" name="Google Shape;374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4"/>
          <p:cNvSpPr txBox="1">
            <a:spLocks noGrp="1"/>
          </p:cNvSpPr>
          <p:nvPr>
            <p:ph type="ctrTitle"/>
          </p:nvPr>
        </p:nvSpPr>
        <p:spPr>
          <a:xfrm>
            <a:off x="2897289" y="2093668"/>
            <a:ext cx="5638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¡Queremos mejorar la forma cómo trabajas!</a:t>
            </a:r>
            <a:endParaRPr sz="3200" dirty="0"/>
          </a:p>
        </p:txBody>
      </p:sp>
      <p:sp>
        <p:nvSpPr>
          <p:cNvPr id="361" name="Google Shape;361;p14"/>
          <p:cNvSpPr txBox="1"/>
          <p:nvPr/>
        </p:nvSpPr>
        <p:spPr>
          <a:xfrm>
            <a:off x="409905" y="1705303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FFFFFF"/>
              </a:solidFill>
            </a:endParaRPr>
          </a:p>
        </p:txBody>
      </p:sp>
      <p:grpSp>
        <p:nvGrpSpPr>
          <p:cNvPr id="4" name="Google Shape;729;p38"/>
          <p:cNvGrpSpPr/>
          <p:nvPr/>
        </p:nvGrpSpPr>
        <p:grpSpPr>
          <a:xfrm>
            <a:off x="830289" y="1954924"/>
            <a:ext cx="1227110" cy="1084354"/>
            <a:chOff x="5975075" y="2327500"/>
            <a:chExt cx="420100" cy="388350"/>
          </a:xfrm>
        </p:grpSpPr>
        <p:sp>
          <p:nvSpPr>
            <p:cNvPr id="5" name="Google Shape;730;p38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31;p3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69921276"/>
      </p:ext>
    </p:extLst>
  </p:cSld>
  <p:clrMapOvr>
    <a:masterClrMapping/>
  </p:clrMapOvr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506</Words>
  <Application>Microsoft Office PowerPoint</Application>
  <PresentationFormat>Presentación en pantalla (16:9)</PresentationFormat>
  <Paragraphs>70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Helvetica Neue</vt:lpstr>
      <vt:lpstr>Muli</vt:lpstr>
      <vt:lpstr>Nixie One</vt:lpstr>
      <vt:lpstr>Imogen template</vt:lpstr>
      <vt:lpstr>¿Alguna vez, haz querido acceder a tu información institucional, estando fuera de tu sitio habitual de trabajo y no has podido?</vt:lpstr>
      <vt:lpstr>Presentación de PowerPoint</vt:lpstr>
      <vt:lpstr>¿Por qué no usar la tencnología actual, para apoyar el desarrollo de mis actividades laborales?</vt:lpstr>
      <vt:lpstr>Presentación de PowerPoint</vt:lpstr>
      <vt:lpstr>Nube Privada UNAD</vt:lpstr>
      <vt:lpstr>Presentación de PowerPoint</vt:lpstr>
      <vt:lpstr>¿Qué es la Nube Privada UNAD?</vt:lpstr>
      <vt:lpstr>Nube Privada UNAD</vt:lpstr>
      <vt:lpstr>¡Queremos mejorar la forma cómo trabajas!</vt:lpstr>
      <vt:lpstr>La Nube Privada UNAD, te ayuda.</vt:lpstr>
      <vt:lpstr>Tu puesto de trabajo, en el bolsillo.</vt:lpstr>
      <vt:lpstr>780,000 Gigabytes</vt:lpstr>
      <vt:lpstr>Herramientas de Software Libre</vt:lpstr>
      <vt:lpstr>100%</vt:lpstr>
      <vt:lpstr>Presentación de PowerPoint</vt:lpstr>
      <vt:lpstr>Presentación de PowerPoint</vt:lpstr>
      <vt:lpstr>Presentación de PowerPoint</vt:lpstr>
      <vt:lpstr>¡Gracias!</vt:lpstr>
      <vt:lpstr>Créditos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Aldemar Jose Mendoza Alvarez</dc:creator>
  <cp:lastModifiedBy>carlox</cp:lastModifiedBy>
  <cp:revision>92</cp:revision>
  <dcterms:modified xsi:type="dcterms:W3CDTF">2025-06-16T20:30:03Z</dcterms:modified>
</cp:coreProperties>
</file>